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661" r:id="rId5"/>
  </p:sldMasterIdLst>
  <p:notesMasterIdLst>
    <p:notesMasterId r:id="rId18"/>
  </p:notesMasterIdLst>
  <p:handoutMasterIdLst>
    <p:handoutMasterId r:id="rId19"/>
  </p:handoutMasterIdLst>
  <p:sldIdLst>
    <p:sldId id="266" r:id="rId6"/>
    <p:sldId id="1419" r:id="rId7"/>
    <p:sldId id="1420" r:id="rId8"/>
    <p:sldId id="1421" r:id="rId9"/>
    <p:sldId id="1424" r:id="rId10"/>
    <p:sldId id="1422" r:id="rId11"/>
    <p:sldId id="1427" r:id="rId12"/>
    <p:sldId id="1423" r:id="rId13"/>
    <p:sldId id="1425" r:id="rId14"/>
    <p:sldId id="1426" r:id="rId15"/>
    <p:sldId id="1428" r:id="rId16"/>
    <p:sldId id="31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af Morgenstern" initials="OM" lastIdx="1" clrIdx="0">
    <p:extLst>
      <p:ext uri="{19B8F6BF-5375-455C-9EA6-DF929625EA0E}">
        <p15:presenceInfo xmlns:p15="http://schemas.microsoft.com/office/powerpoint/2012/main" userId="S::Olaf.Morgenstern@niwa.co.nz::70bec48e-c15d-4d4c-8841-5b3aee00f0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A63"/>
    <a:srgbClr val="767171"/>
    <a:srgbClr val="FFFFCD"/>
    <a:srgbClr val="00819B"/>
    <a:srgbClr val="009593"/>
    <a:srgbClr val="4D6484"/>
    <a:srgbClr val="1D3744"/>
    <a:srgbClr val="84CCBF"/>
    <a:srgbClr val="F3BE55"/>
    <a:srgbClr val="A63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02010F-4E4E-4630-8ED9-9188C75AC2DC}" v="13" dt="2024-05-22T02:35:30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81114-01AB-4D23-8455-12D15F27C628}" type="datetimeFigureOut">
              <a:rPr lang="en-NZ" smtClean="0"/>
              <a:t>22/05/2024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4F7D5-C436-4495-BDFC-277E57D332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6660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D611A-8A7D-B64B-9F7F-7131FF19EBF7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5831E-962C-4143-B511-22006D34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1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Need</a:t>
            </a:r>
            <a:r>
              <a:rPr lang="en-US" b="1" baseline="0"/>
              <a:t> to sort footer for first two slides***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831E-962C-4143-B511-22006D345C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7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06D703-7ECE-40F3-A60C-526EACF8A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0519" cy="30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8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52215"/>
          </a:xfrm>
        </p:spPr>
        <p:txBody>
          <a:bodyPr/>
          <a:lstStyle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59" y="5954235"/>
            <a:ext cx="3963826" cy="8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1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52215"/>
          </a:xfrm>
        </p:spPr>
        <p:txBody>
          <a:bodyPr/>
          <a:lstStyle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032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Two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8"/>
            <a:ext cx="3868340" cy="3190331"/>
          </a:xfrm>
        </p:spPr>
        <p:txBody>
          <a:bodyPr/>
          <a:lstStyle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8"/>
            <a:ext cx="3887391" cy="319033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8380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tent Two Panels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59" y="5954235"/>
            <a:ext cx="3963826" cy="8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7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37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93" y="6183912"/>
            <a:ext cx="3123314" cy="52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9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223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Pane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837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Two Panel Content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93" y="6183912"/>
            <a:ext cx="3123314" cy="52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1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lank Slide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660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43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Logo &amp;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0302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17130-47D3-4E00-9A68-1FE1E835A8D0}" type="datetimeFigureOut">
              <a:rPr lang="en-NZ" smtClean="0"/>
              <a:t>22/05/2024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90A25-01FF-4168-8970-D0869A61EDD0}" type="slidenum">
              <a:rPr lang="en-NZ" smtClean="0"/>
              <a:t>‹#›</a:t>
            </a:fld>
            <a:endParaRPr lang="en-NZ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71" y="6238884"/>
            <a:ext cx="2797136" cy="471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B9E9D6-3751-4CD8-B7C4-9E7F846A6D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58" y="6126481"/>
            <a:ext cx="5965605" cy="65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6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90" r:id="rId3"/>
    <p:sldLayoutId id="2147483691" r:id="rId4"/>
    <p:sldLayoutId id="2147483684" r:id="rId5"/>
    <p:sldLayoutId id="2147483685" r:id="rId6"/>
    <p:sldLayoutId id="214748368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bg2">
              <a:lumMod val="50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5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0E41-1715-4354-BAAA-90A605D1DF51}" type="datetimeFigureOut">
              <a:rPr lang="en-NZ" smtClean="0"/>
              <a:t>22/05/2024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89320-3C75-4E78-94CE-D141FF33CC8E}" type="slidenum">
              <a:rPr lang="en-NZ" smtClean="0"/>
              <a:t>‹#›</a:t>
            </a:fld>
            <a:endParaRPr lang="en-NZ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2" b="6949"/>
          <a:stretch/>
        </p:blipFill>
        <p:spPr>
          <a:xfrm>
            <a:off x="0" y="6086297"/>
            <a:ext cx="5305647" cy="626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59" y="5954235"/>
            <a:ext cx="3963826" cy="8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4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75" r:id="rId3"/>
    <p:sldLayoutId id="2147483692" r:id="rId4"/>
    <p:sldLayoutId id="2147483666" r:id="rId5"/>
    <p:sldLayoutId id="2147483678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600" b="0" kern="1200">
          <a:solidFill>
            <a:schemeClr val="bg2">
              <a:lumMod val="50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09" y="3306298"/>
            <a:ext cx="8474181" cy="113741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4D6484"/>
                </a:solidFill>
              </a:rPr>
              <a:t>Earth System Modelling in New Zealand: What have we achieved?</a:t>
            </a:r>
            <a:endParaRPr lang="en-NZ" dirty="0">
              <a:solidFill>
                <a:srgbClr val="4D648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09" y="4631244"/>
            <a:ext cx="8326876" cy="1500187"/>
          </a:xfrm>
        </p:spPr>
        <p:txBody>
          <a:bodyPr>
            <a:normAutofit/>
          </a:bodyPr>
          <a:lstStyle/>
          <a:p>
            <a:r>
              <a:rPr lang="en-NZ" sz="2800" dirty="0">
                <a:solidFill>
                  <a:srgbClr val="4D6484"/>
                </a:solidFill>
              </a:rPr>
              <a:t>Olaf Morgenstern</a:t>
            </a:r>
            <a:endParaRPr lang="en-NZ" sz="3300" baseline="30000" dirty="0">
              <a:solidFill>
                <a:srgbClr val="4D6484"/>
              </a:solidFill>
            </a:endParaRPr>
          </a:p>
          <a:p>
            <a:r>
              <a:rPr lang="en-NZ" sz="2800" dirty="0">
                <a:solidFill>
                  <a:srgbClr val="4D6484"/>
                </a:solidFill>
              </a:rPr>
              <a:t>NIWA, Wellington</a:t>
            </a:r>
          </a:p>
        </p:txBody>
      </p:sp>
    </p:spTree>
    <p:extLst>
      <p:ext uri="{BB962C8B-B14F-4D97-AF65-F5344CB8AC3E}">
        <p14:creationId xmlns:p14="http://schemas.microsoft.com/office/powerpoint/2010/main" val="143729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597ED-18A0-C88B-D045-13D09EF7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Future change in surface wind speed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941D50-E490-18B1-936B-3B1E10E07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7025" y="2231175"/>
            <a:ext cx="5767075" cy="36371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9FD88B-5511-E753-AB69-B109F3D9A626}"/>
              </a:ext>
            </a:extLst>
          </p:cNvPr>
          <p:cNvSpPr txBox="1"/>
          <p:nvPr/>
        </p:nvSpPr>
        <p:spPr>
          <a:xfrm>
            <a:off x="628650" y="2083443"/>
            <a:ext cx="20335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/>
              <a:t>Annual-mean surface wind speed 2081-2100 minus historical.</a:t>
            </a:r>
          </a:p>
          <a:p>
            <a:endParaRPr lang="en-NZ" dirty="0"/>
          </a:p>
          <a:p>
            <a:r>
              <a:rPr lang="en-NZ" dirty="0"/>
              <a:t>(left) SSP370, 2.2 km NZESM-NZRCM</a:t>
            </a:r>
          </a:p>
          <a:p>
            <a:endParaRPr lang="en-NZ" dirty="0"/>
          </a:p>
          <a:p>
            <a:r>
              <a:rPr lang="en-NZ" dirty="0"/>
              <a:t>(centre) SSP370, 12 km NZESM-NZRCM</a:t>
            </a:r>
          </a:p>
          <a:p>
            <a:endParaRPr lang="en-NZ" dirty="0"/>
          </a:p>
          <a:p>
            <a:r>
              <a:rPr lang="en-NZ" dirty="0"/>
              <a:t>(right) RCP8.5, 30 km CMIP5 mean -UM4.5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25858-0911-743F-B46E-9BEC0BBF4D0F}"/>
              </a:ext>
            </a:extLst>
          </p:cNvPr>
          <p:cNvSpPr txBox="1"/>
          <p:nvPr/>
        </p:nvSpPr>
        <p:spPr>
          <a:xfrm>
            <a:off x="4163627" y="5868365"/>
            <a:ext cx="307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Credit: Stephen Stuart (NIWA)</a:t>
            </a:r>
          </a:p>
        </p:txBody>
      </p:sp>
    </p:spTree>
    <p:extLst>
      <p:ext uri="{BB962C8B-B14F-4D97-AF65-F5344CB8AC3E}">
        <p14:creationId xmlns:p14="http://schemas.microsoft.com/office/powerpoint/2010/main" val="219478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BFAE-90CE-F328-7420-71E5ED2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Climate modelling: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43D4F-192F-A259-54F7-646156772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964934" cy="4351338"/>
          </a:xfrm>
        </p:spPr>
        <p:txBody>
          <a:bodyPr>
            <a:normAutofit fontScale="85000" lnSpcReduction="20000"/>
          </a:bodyPr>
          <a:lstStyle/>
          <a:p>
            <a:r>
              <a:rPr lang="en-NZ" dirty="0"/>
              <a:t>A climate modelling capacity remains critical for the NZ adaptation journey.</a:t>
            </a:r>
          </a:p>
          <a:p>
            <a:r>
              <a:rPr lang="en-NZ" dirty="0">
                <a:solidFill>
                  <a:srgbClr val="FF0000"/>
                </a:solidFill>
              </a:rPr>
              <a:t>Climate change is manifesting most visibly in extreme events. These are hard to capture for global model. Human expertise required.</a:t>
            </a:r>
          </a:p>
          <a:p>
            <a:r>
              <a:rPr lang="en-NZ" dirty="0"/>
              <a:t>Climate modelling (globally and locally) is dependent on long-term observations. We should make sure to continue to make these observations (trace gases, oceanic observations, meteorological stations etc.)</a:t>
            </a:r>
          </a:p>
          <a:p>
            <a:r>
              <a:rPr lang="en-NZ" dirty="0">
                <a:solidFill>
                  <a:srgbClr val="FF0000"/>
                </a:solidFill>
              </a:rPr>
              <a:t>Global climate modelling expertise is moving from NIWA into academia. But universities in general do not have the strategic remit to hold up this critical knowledge.</a:t>
            </a:r>
          </a:p>
          <a:p>
            <a:r>
              <a:rPr lang="en-NZ" dirty="0"/>
              <a:t>Hiding climate data behind a pay wall is hindering climate adaptation. </a:t>
            </a:r>
          </a:p>
          <a:p>
            <a:r>
              <a:rPr lang="en-NZ" dirty="0">
                <a:solidFill>
                  <a:srgbClr val="FF0000"/>
                </a:solidFill>
              </a:rPr>
              <a:t>NZ has moved progressively towards competitive, erratic funding. This makes building and retaining critical capacity very difficult.</a:t>
            </a:r>
          </a:p>
          <a:p>
            <a:r>
              <a:rPr lang="en-NZ" dirty="0"/>
              <a:t>I wish the remaining academic global modelling partners (UO, UC, VUW) all the best.  </a:t>
            </a:r>
          </a:p>
        </p:txBody>
      </p:sp>
    </p:spTree>
    <p:extLst>
      <p:ext uri="{BB962C8B-B14F-4D97-AF65-F5344CB8AC3E}">
        <p14:creationId xmlns:p14="http://schemas.microsoft.com/office/powerpoint/2010/main" val="193309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C5DEB0-81EB-4C1E-BC48-D42DA63FAF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2" b="14093"/>
          <a:stretch/>
        </p:blipFill>
        <p:spPr>
          <a:xfrm>
            <a:off x="0" y="1289755"/>
            <a:ext cx="9149495" cy="42418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100">
                <a:solidFill>
                  <a:schemeClr val="tx2"/>
                </a:solidFill>
              </a:rPr>
              <a:t>Thank you</a:t>
            </a:r>
            <a:br>
              <a:rPr lang="en-US">
                <a:solidFill>
                  <a:schemeClr val="tx2"/>
                </a:solidFill>
              </a:rPr>
            </a:b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7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F865-8D2E-2D1F-60A5-99B7633F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31ED2-125F-96D7-1681-17959006D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Timeline of global climate modelling in New Zealand</a:t>
            </a:r>
          </a:p>
          <a:p>
            <a:r>
              <a:rPr lang="en-NZ" dirty="0"/>
              <a:t>Achievements</a:t>
            </a:r>
          </a:p>
          <a:p>
            <a:r>
              <a:rPr lang="en-NZ" dirty="0"/>
              <a:t>Challenges and problems</a:t>
            </a:r>
          </a:p>
          <a:p>
            <a:r>
              <a:rPr lang="en-NZ" dirty="0"/>
              <a:t>Benefit to New Zealand: Why do we require an Earth System Modelling capability?</a:t>
            </a:r>
          </a:p>
          <a:p>
            <a:r>
              <a:rPr lang="en-NZ" dirty="0"/>
              <a:t>Future of climate modelling in NZ</a:t>
            </a:r>
          </a:p>
        </p:txBody>
      </p:sp>
    </p:spTree>
    <p:extLst>
      <p:ext uri="{BB962C8B-B14F-4D97-AF65-F5344CB8AC3E}">
        <p14:creationId xmlns:p14="http://schemas.microsoft.com/office/powerpoint/2010/main" val="320710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4671-9C1D-9D8F-1FF7-CE624B929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Timeline of global climate modelling in NZ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BDF2A-5ECF-78C8-AC8A-1F36ADD1B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NZ" dirty="0"/>
              <a:t>1999: NIWA starts using the Unified Model, in partnership with UK </a:t>
            </a:r>
            <a:r>
              <a:rPr lang="en-NZ" dirty="0" err="1"/>
              <a:t>MetOffice</a:t>
            </a:r>
            <a:endParaRPr lang="en-NZ" dirty="0"/>
          </a:p>
          <a:p>
            <a:r>
              <a:rPr lang="en-NZ" dirty="0">
                <a:solidFill>
                  <a:srgbClr val="FF0000"/>
                </a:solidFill>
              </a:rPr>
              <a:t>~2002: Chemistry-climate modelling starts at NIWA Lauder (Greg </a:t>
            </a:r>
            <a:r>
              <a:rPr lang="en-NZ" dirty="0" err="1">
                <a:solidFill>
                  <a:srgbClr val="FF0000"/>
                </a:solidFill>
              </a:rPr>
              <a:t>Bodeker</a:t>
            </a:r>
            <a:r>
              <a:rPr lang="en-NZ" dirty="0">
                <a:solidFill>
                  <a:srgbClr val="FF0000"/>
                </a:solidFill>
              </a:rPr>
              <a:t>, Hamish Struthers) </a:t>
            </a:r>
            <a:r>
              <a:rPr lang="en-NZ" dirty="0">
                <a:solidFill>
                  <a:srgbClr val="FF0000"/>
                </a:solidFill>
                <a:sym typeface="Wingdings" panose="05000000000000000000" pitchFamily="2" charset="2"/>
              </a:rPr>
              <a:t> Support Lauder stratospheric measurements, international model intercomparisons</a:t>
            </a:r>
          </a:p>
          <a:p>
            <a:r>
              <a:rPr lang="en-NZ" dirty="0">
                <a:solidFill>
                  <a:srgbClr val="696A63"/>
                </a:solidFill>
                <a:sym typeface="Wingdings" panose="05000000000000000000" pitchFamily="2" charset="2"/>
              </a:rPr>
              <a:t>2008/2009: Change in personnel (OM and Guang Zeng replace Hamish Struthers and Greg </a:t>
            </a:r>
            <a:r>
              <a:rPr lang="en-NZ" dirty="0" err="1">
                <a:solidFill>
                  <a:srgbClr val="696A63"/>
                </a:solidFill>
                <a:sym typeface="Wingdings" panose="05000000000000000000" pitchFamily="2" charset="2"/>
              </a:rPr>
              <a:t>Bodeker</a:t>
            </a:r>
            <a:r>
              <a:rPr lang="en-NZ" dirty="0">
                <a:solidFill>
                  <a:srgbClr val="696A63"/>
                </a:solidFill>
                <a:sym typeface="Wingdings" panose="05000000000000000000" pitchFamily="2" charset="2"/>
              </a:rPr>
              <a:t>). New model (whole-atmosphere chemistry)</a:t>
            </a:r>
          </a:p>
          <a:p>
            <a:r>
              <a:rPr lang="en-NZ" dirty="0">
                <a:solidFill>
                  <a:srgbClr val="FF0000"/>
                </a:solidFill>
                <a:sym typeface="Wingdings" panose="05000000000000000000" pitchFamily="2" charset="2"/>
              </a:rPr>
              <a:t>2011: The model becomes a coupled atmosphere-ocean chemistry-climate model</a:t>
            </a:r>
          </a:p>
          <a:p>
            <a:r>
              <a:rPr lang="en-NZ" dirty="0">
                <a:solidFill>
                  <a:srgbClr val="767171"/>
                </a:solidFill>
                <a:sym typeface="Wingdings" panose="05000000000000000000" pitchFamily="2" charset="2"/>
              </a:rPr>
              <a:t>2014: Deep South NSC starts. New remit: Use global modelling to inform climate adaptation in NZ.</a:t>
            </a:r>
            <a:endParaRPr lang="en-NZ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NZ" dirty="0">
                <a:solidFill>
                  <a:srgbClr val="FF0000"/>
                </a:solidFill>
                <a:sym typeface="Wingdings" panose="05000000000000000000" pitchFamily="2" charset="2"/>
              </a:rPr>
              <a:t>2015: Academic NZESM user teams get started. Development of the NZESM</a:t>
            </a:r>
          </a:p>
          <a:p>
            <a:r>
              <a:rPr lang="en-NZ" dirty="0">
                <a:solidFill>
                  <a:srgbClr val="696A63"/>
                </a:solidFill>
                <a:sym typeface="Wingdings" panose="05000000000000000000" pitchFamily="2" charset="2"/>
              </a:rPr>
              <a:t>~2020: Completion of NZESM Shared Socioeconomic Pathway projections</a:t>
            </a:r>
          </a:p>
          <a:p>
            <a:r>
              <a:rPr lang="en-NZ" dirty="0">
                <a:solidFill>
                  <a:srgbClr val="FF0000"/>
                </a:solidFill>
                <a:sym typeface="Wingdings" panose="05000000000000000000" pitchFamily="2" charset="2"/>
              </a:rPr>
              <a:t>2024: Global modelling ends at NIWA. 😭</a:t>
            </a:r>
            <a:endParaRPr lang="en-N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4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B987E-30DE-B7E2-AE0D-7CDD1BCF0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Achievements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F9509-C172-2D8A-B900-784F5DF31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NZ" dirty="0"/>
              <a:t>Set up, configured, and developed the NZESM community model (a variant of the UK Earth System Model)</a:t>
            </a:r>
          </a:p>
          <a:p>
            <a:r>
              <a:rPr lang="en-NZ" dirty="0">
                <a:solidFill>
                  <a:srgbClr val="FF0000"/>
                </a:solidFill>
              </a:rPr>
              <a:t>Fed back model advances to UKESM development </a:t>
            </a:r>
          </a:p>
          <a:p>
            <a:r>
              <a:rPr lang="en-NZ" dirty="0"/>
              <a:t>Recruited non-NIWA NZESM users (presently U. Otago, U. Canterbury, VUW)</a:t>
            </a:r>
          </a:p>
          <a:p>
            <a:r>
              <a:rPr lang="en-NZ" dirty="0">
                <a:solidFill>
                  <a:srgbClr val="FF0000"/>
                </a:solidFill>
              </a:rPr>
              <a:t>Contributed to international modelling projects (Southern Ocean Freshwater release Initiative, Chemistry-Climate Model Initiative, Aerosols and Chemistry Model Intercomparison Project, Unified Model Partnership)</a:t>
            </a:r>
          </a:p>
          <a:p>
            <a:r>
              <a:rPr lang="en-NZ" dirty="0"/>
              <a:t>Contributed to international reports (IPCC 6</a:t>
            </a:r>
            <a:r>
              <a:rPr lang="en-NZ" baseline="30000" dirty="0"/>
              <a:t>th</a:t>
            </a:r>
            <a:r>
              <a:rPr lang="en-NZ" dirty="0"/>
              <a:t> Assessment Report, WMO Ozone Assessments, World Climate Research Programme reports)</a:t>
            </a:r>
          </a:p>
          <a:p>
            <a:r>
              <a:rPr lang="en-NZ" dirty="0">
                <a:solidFill>
                  <a:srgbClr val="FF0000"/>
                </a:solidFill>
              </a:rPr>
              <a:t>Lengthy publication record in the peer-reviewed literature</a:t>
            </a:r>
          </a:p>
          <a:p>
            <a:r>
              <a:rPr lang="en-NZ" dirty="0"/>
              <a:t>NZESM simulations were downscaled using the NZ Regional Climate Model (12 km resolution), and some to 2.2 km resolution. </a:t>
            </a:r>
          </a:p>
          <a:p>
            <a:r>
              <a:rPr lang="en-NZ" dirty="0">
                <a:solidFill>
                  <a:srgbClr val="FF0000"/>
                </a:solidFill>
              </a:rPr>
              <a:t>Some NZESM downscaled data (12 km) will be handed to </a:t>
            </a:r>
            <a:r>
              <a:rPr lang="en-NZ" dirty="0" err="1">
                <a:solidFill>
                  <a:srgbClr val="FF0000"/>
                </a:solidFill>
              </a:rPr>
              <a:t>MfE</a:t>
            </a:r>
            <a:r>
              <a:rPr lang="en-NZ" dirty="0">
                <a:solidFill>
                  <a:srgbClr val="FF0000"/>
                </a:solidFill>
              </a:rPr>
              <a:t>, to be made available to NZ users.</a:t>
            </a:r>
          </a:p>
        </p:txBody>
      </p:sp>
    </p:spTree>
    <p:extLst>
      <p:ext uri="{BB962C8B-B14F-4D97-AF65-F5344CB8AC3E}">
        <p14:creationId xmlns:p14="http://schemas.microsoft.com/office/powerpoint/2010/main" val="338338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A1D57-17BB-F432-5B4A-5032F84F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7862"/>
          </a:xfrm>
        </p:spPr>
        <p:txBody>
          <a:bodyPr>
            <a:normAutofit fontScale="90000"/>
          </a:bodyPr>
          <a:lstStyle/>
          <a:p>
            <a:r>
              <a:rPr lang="en-NZ" dirty="0"/>
              <a:t>International and domestic involvements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D618A5-B2B6-DF14-285D-82AA84715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292" y="3697328"/>
            <a:ext cx="1535504" cy="237652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D2BFA3-33EF-ED68-0DB8-86BA13449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609" y="3952511"/>
            <a:ext cx="3002891" cy="20362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0BBFC1-A4F8-4A96-FC05-5488B217D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796" y="1365523"/>
            <a:ext cx="1901735" cy="2501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7A9930-5841-6D0E-5571-B2C87C5BC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002" y="1201644"/>
            <a:ext cx="2665807" cy="266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2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1CDE5-57C6-5855-0D69-7E596862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83E0B-07EC-C544-B717-0B8139CAF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2895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NZ" dirty="0"/>
              <a:t>Extremely small team (compared to overseas modelling endeavours) </a:t>
            </a:r>
            <a:r>
              <a:rPr lang="en-NZ" dirty="0">
                <a:sym typeface="Wingdings" panose="05000000000000000000" pitchFamily="2" charset="2"/>
              </a:rPr>
              <a:t> requires careful choice of problems to tackle</a:t>
            </a:r>
          </a:p>
          <a:p>
            <a:r>
              <a:rPr lang="en-NZ" dirty="0">
                <a:solidFill>
                  <a:srgbClr val="FF0000"/>
                </a:solidFill>
                <a:sym typeface="Wingdings" panose="05000000000000000000" pitchFamily="2" charset="2"/>
              </a:rPr>
              <a:t>Inflated language at start of the DSC set the wrong expectations.</a:t>
            </a:r>
          </a:p>
          <a:p>
            <a:r>
              <a:rPr lang="en-NZ" dirty="0">
                <a:sym typeface="Wingdings" panose="05000000000000000000" pitchFamily="2" charset="2"/>
              </a:rPr>
              <a:t>NZESM was derived from Hadley Centre Global Environment Model (HadGEM3). At an “equilibrium climate sensitivity” of 5.6K this is a “hot” model.  We did not make the downscaling results immediately publicly available.</a:t>
            </a:r>
          </a:p>
          <a:p>
            <a:r>
              <a:rPr lang="en-NZ" dirty="0">
                <a:solidFill>
                  <a:srgbClr val="FF0000"/>
                </a:solidFill>
                <a:sym typeface="Wingdings" panose="05000000000000000000" pitchFamily="2" charset="2"/>
              </a:rPr>
              <a:t>Downscaling always required a set of base models, not just one. But that was not resourced until ~2022.</a:t>
            </a:r>
          </a:p>
          <a:p>
            <a:r>
              <a:rPr lang="en-NZ" dirty="0">
                <a:sym typeface="Wingdings" panose="05000000000000000000" pitchFamily="2" charset="2"/>
              </a:rPr>
              <a:t>Downscaling was meant to bridge the gap to Impacts and Adaptation projects. But these data are only now available.</a:t>
            </a:r>
          </a:p>
          <a:p>
            <a:r>
              <a:rPr lang="en-NZ" dirty="0">
                <a:solidFill>
                  <a:srgbClr val="FF0000"/>
                </a:solidFill>
                <a:sym typeface="Wingdings" panose="05000000000000000000" pitchFamily="2" charset="2"/>
              </a:rPr>
              <a:t>“Deep South” started as an Antarctic / Southern Ocean research challenge. But a lot of climate events also come from the North.</a:t>
            </a:r>
          </a:p>
          <a:p>
            <a:pPr marL="0" indent="0">
              <a:buNone/>
            </a:pPr>
            <a:endParaRPr lang="en-NZ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NZ" dirty="0">
              <a:sym typeface="Wingdings" panose="05000000000000000000" pitchFamily="2" charset="2"/>
            </a:endParaRPr>
          </a:p>
          <a:p>
            <a:endParaRPr lang="en-NZ" dirty="0">
              <a:sym typeface="Wingdings" panose="05000000000000000000" pitchFamily="2" charset="2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4516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CA78-CC39-4934-DC5A-F1399986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2015 flow diagram of Deep South research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D10DFA-7A7F-BE01-0E80-3A895536A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943" y="2268640"/>
            <a:ext cx="7055826" cy="32877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685A13-5C61-96C4-CB2B-352D4A83E855}"/>
              </a:ext>
            </a:extLst>
          </p:cNvPr>
          <p:cNvSpPr txBox="1"/>
          <p:nvPr/>
        </p:nvSpPr>
        <p:spPr>
          <a:xfrm>
            <a:off x="879676" y="5660020"/>
            <a:ext cx="734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None of these linkages are easy…      </a:t>
            </a:r>
            <a:r>
              <a:rPr lang="en-NZ" sz="1400" dirty="0"/>
              <a:t>(Image credit: Sam Dean, NIWA)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0113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4ABE-C75B-4CC5-802B-BBC0980BA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Benefit to New Zealand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77F20-8F85-C7DA-71B9-778877431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Much of our understanding of past and present climate, and all our understanding of future climate, comes from global climate models.</a:t>
            </a:r>
          </a:p>
          <a:p>
            <a:r>
              <a:rPr lang="en-NZ" dirty="0">
                <a:solidFill>
                  <a:srgbClr val="FF0000"/>
                </a:solidFill>
              </a:rPr>
              <a:t>There are &gt;100 CMIP6 models to choose from.</a:t>
            </a:r>
          </a:p>
          <a:p>
            <a:r>
              <a:rPr lang="en-NZ" dirty="0"/>
              <a:t>Downscaling requires an in-depth understanding of the driving global climate models.</a:t>
            </a:r>
          </a:p>
          <a:p>
            <a:r>
              <a:rPr lang="en-NZ" dirty="0">
                <a:solidFill>
                  <a:srgbClr val="FF0000"/>
                </a:solidFill>
              </a:rPr>
              <a:t>There are community-wide shortcomings in these model simulations (tropical cyclones, Antarctic sea ice, …) that influence simulated local climate.</a:t>
            </a:r>
          </a:p>
        </p:txBody>
      </p:sp>
    </p:spTree>
    <p:extLst>
      <p:ext uri="{BB962C8B-B14F-4D97-AF65-F5344CB8AC3E}">
        <p14:creationId xmlns:p14="http://schemas.microsoft.com/office/powerpoint/2010/main" val="2346506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F8AF-A97E-7985-305D-757ABAA4C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Downscaling the NZESM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88AF70-7862-1483-3810-CF9C83DBC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4987" y="2246687"/>
            <a:ext cx="5694158" cy="3578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C3824C-43B5-B3EA-329A-B02A5949F648}"/>
              </a:ext>
            </a:extLst>
          </p:cNvPr>
          <p:cNvSpPr txBox="1"/>
          <p:nvPr/>
        </p:nvSpPr>
        <p:spPr>
          <a:xfrm>
            <a:off x="628650" y="1912359"/>
            <a:ext cx="19640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Annual-mean precipitation change 2081-2100 minus historical.</a:t>
            </a:r>
          </a:p>
          <a:p>
            <a:endParaRPr lang="en-NZ" dirty="0"/>
          </a:p>
          <a:p>
            <a:r>
              <a:rPr lang="en-NZ" dirty="0"/>
              <a:t>(left) SSP370, 2.2 km NZESM-NZRCM</a:t>
            </a:r>
          </a:p>
          <a:p>
            <a:endParaRPr lang="en-NZ" dirty="0"/>
          </a:p>
          <a:p>
            <a:r>
              <a:rPr lang="en-NZ" dirty="0"/>
              <a:t>(centre) SSP370, 12 km NZESM-NZRCM</a:t>
            </a:r>
          </a:p>
          <a:p>
            <a:endParaRPr lang="en-NZ" dirty="0"/>
          </a:p>
          <a:p>
            <a:r>
              <a:rPr lang="en-NZ" dirty="0"/>
              <a:t>(right) RCP8.5, 30 km CMIP5 mean -UM4.5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C6C333-2BA8-2097-45C5-5BCBC5AA9B8E}"/>
              </a:ext>
            </a:extLst>
          </p:cNvPr>
          <p:cNvSpPr txBox="1"/>
          <p:nvPr/>
        </p:nvSpPr>
        <p:spPr>
          <a:xfrm>
            <a:off x="4314548" y="5825349"/>
            <a:ext cx="340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Credit: Stephen Stuart (NIWA)</a:t>
            </a:r>
          </a:p>
        </p:txBody>
      </p:sp>
    </p:spTree>
    <p:extLst>
      <p:ext uri="{BB962C8B-B14F-4D97-AF65-F5344CB8AC3E}">
        <p14:creationId xmlns:p14="http://schemas.microsoft.com/office/powerpoint/2010/main" val="4014541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n Office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dcec18-26a5-4a68-bd84-b7a6f4ff47a2">
      <Terms xmlns="http://schemas.microsoft.com/office/infopath/2007/PartnerControls"/>
    </lcf76f155ced4ddcb4097134ff3c332f>
    <TaxCatchAll xmlns="a86e351f-7290-45ec-9de9-b8537a1bba3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94A3DA7CD12E4B8A3AA1A6E41C3020" ma:contentTypeVersion="15" ma:contentTypeDescription="Create a new document." ma:contentTypeScope="" ma:versionID="38d47c59e3548e816743e582eb89e9d7">
  <xsd:schema xmlns:xsd="http://www.w3.org/2001/XMLSchema" xmlns:xs="http://www.w3.org/2001/XMLSchema" xmlns:p="http://schemas.microsoft.com/office/2006/metadata/properties" xmlns:ns2="828604c7-6ba0-4ac5-848e-951e775aedcf" xmlns:ns3="b3dcec18-26a5-4a68-bd84-b7a6f4ff47a2" xmlns:ns4="a86e351f-7290-45ec-9de9-b8537a1bba3b" targetNamespace="http://schemas.microsoft.com/office/2006/metadata/properties" ma:root="true" ma:fieldsID="0016e6bcf25a1527f9583fbfa5a1ee21" ns2:_="" ns3:_="" ns4:_="">
    <xsd:import namespace="828604c7-6ba0-4ac5-848e-951e775aedcf"/>
    <xsd:import namespace="b3dcec18-26a5-4a68-bd84-b7a6f4ff47a2"/>
    <xsd:import namespace="a86e351f-7290-45ec-9de9-b8537a1bba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604c7-6ba0-4ac5-848e-951e775aed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cec18-26a5-4a68-bd84-b7a6f4ff47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d402dad-bc19-4233-a646-55cef55da4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e351f-7290-45ec-9de9-b8537a1bba3b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bef9bae-034e-42f6-bc1e-253bb6eeaf96}" ma:internalName="TaxCatchAll" ma:showField="CatchAllData" ma:web="828604c7-6ba0-4ac5-848e-951e775aed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3BD390-9EFF-4C66-9136-B916AE37AE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6588FE-2C3C-467A-8416-E10824D2CA3E}">
  <ds:schemaRefs>
    <ds:schemaRef ds:uri="10182db9-d10c-4637-bc09-267637301909"/>
    <ds:schemaRef ds:uri="87d0a67a-8b5a-4f6c-af7b-f4cc5d30b47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CED6B4-EC29-4C6A-B6E7-32EF5AE53C54}"/>
</file>

<file path=docProps/app.xml><?xml version="1.0" encoding="utf-8"?>
<Properties xmlns="http://schemas.openxmlformats.org/officeDocument/2006/extended-properties" xmlns:vt="http://schemas.openxmlformats.org/officeDocument/2006/docPropsVTypes">
  <TotalTime>3662</TotalTime>
  <Words>824</Words>
  <Application>Microsoft Office PowerPoint</Application>
  <PresentationFormat>On-screen Show (4:3)</PresentationFormat>
  <Paragraphs>73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Custon Office Option 2</vt:lpstr>
      <vt:lpstr>Earth System Modelling in New Zealand: What have we achieved?</vt:lpstr>
      <vt:lpstr>Overview</vt:lpstr>
      <vt:lpstr>Timeline of global climate modelling in NZ</vt:lpstr>
      <vt:lpstr>Achievements</vt:lpstr>
      <vt:lpstr>International and domestic involvements</vt:lpstr>
      <vt:lpstr>Challenges</vt:lpstr>
      <vt:lpstr>2015 flow diagram of Deep South research</vt:lpstr>
      <vt:lpstr>Benefit to New Zealand</vt:lpstr>
      <vt:lpstr>Downscaling the NZESM</vt:lpstr>
      <vt:lpstr>Future change in surface wind speed</vt:lpstr>
      <vt:lpstr>Climate modelling: The future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Alex Keeble</dc:creator>
  <cp:lastModifiedBy>Olaf Morgenstern</cp:lastModifiedBy>
  <cp:revision>6</cp:revision>
  <dcterms:created xsi:type="dcterms:W3CDTF">2019-05-01T01:56:40Z</dcterms:created>
  <dcterms:modified xsi:type="dcterms:W3CDTF">2024-05-22T02:41:15Z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0x010100CD94A3DA7CD12E4B8A3AA1A6E41C3020</vt:lpwstr>
  </property>
</Properties>
</file>