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3" r:id="rId4"/>
    <p:sldId id="258" r:id="rId5"/>
    <p:sldId id="260" r:id="rId6"/>
    <p:sldId id="261" r:id="rId7"/>
    <p:sldId id="263" r:id="rId8"/>
    <p:sldId id="264" r:id="rId9"/>
    <p:sldId id="265" r:id="rId10"/>
    <p:sldId id="259" r:id="rId11"/>
    <p:sldId id="267" r:id="rId12"/>
    <p:sldId id="266" r:id="rId13"/>
    <p:sldId id="268" r:id="rId14"/>
    <p:sldId id="27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D1EF66-A36B-6A4C-BDE3-4B81A1197206}" v="183" dt="2024-05-22T23:21:57.7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5"/>
    <p:restoredTop sz="94720"/>
  </p:normalViewPr>
  <p:slideViewPr>
    <p:cSldViewPr snapToGrid="0">
      <p:cViewPr varScale="1">
        <p:scale>
          <a:sx n="206" d="100"/>
          <a:sy n="206" d="100"/>
        </p:scale>
        <p:origin x="18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3C51-2376-7DBD-405F-9D9BF06CA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F2D2A-D916-A932-8BEB-3AA549008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F85AD-AF7E-2D31-E9B3-B9002622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DE8CF-5588-9487-9320-3D2C59A31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DE7A6D-E9E3-D270-A11B-BFDE6479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1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50B48-B8CD-A1CA-78AF-BAB66935F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8CBF07-13AC-4C4E-CE72-D48B5644D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E567-3815-1A8C-2B5F-8118AEE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22CBB-0F09-80EC-121D-48DF8AC50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A2335-29F1-2078-D790-A228B876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94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7B792-F604-22FA-006F-FFBD81CD3E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89E8E-D454-156D-CC41-2FD35C91A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BF8A0-EBA7-2C3D-13DC-2E01D74D4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DF4C3-5334-31C4-E6CC-C72E7D224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D1B38-EB0C-9510-F4E5-B8A166FAE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5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30BEF-E207-9562-1355-7F26409F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764F7-B906-7823-403B-38A2CEC1D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B7560-7CA7-90C7-EEAA-EA13EFE71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2347D-161A-67C0-36E0-83CA6FBE7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D34B2-BFD9-F4EE-B415-54087F40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3B69F-B5DC-37CD-C10A-03C42DB7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252F6-2FF6-FB3E-ADE2-FFD9A574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06530-2076-BA62-7D85-724F53CCD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E13A5-EA4D-22AD-659C-D8B9ABDC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EAA44-E07C-3981-9AC8-C7E9F396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6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1632-0B3A-4399-29C1-1E544909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EE2A7-667E-85A2-B1F3-B91907B91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6569D1-7305-2F22-054D-456629DBF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CD656-BD78-A9B3-ECC5-FC9170CB3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255B4C-0470-8F71-A883-9B2DC25F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31F8E-E16D-ED95-9624-9E82AA908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7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CD8C1-B07F-91D4-A64D-691C675C6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32EDB-A7BC-7356-43EB-76E236A54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04311-2B67-1834-CE2E-4968E6EA6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2735D-0E62-0A72-29EA-F2913DCB5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47A9E2-FEBE-1DF9-5544-A0A85C4138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49ED5D-8373-7BA8-3D72-43FA1D4E6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073706-F05D-F706-1508-978E2B5C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4F536D-CF50-CB34-1947-76579CD0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4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3DEB-BB33-7706-D53F-D4BA90191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3F037-C4DB-4D5D-78EE-53CC14A3F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FD193D-AAA5-9130-F390-75148D67A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6B9F03-E0E0-11A9-7636-B0AA249D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2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057A4-F62C-F67C-5933-45628225C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121313-3DC9-11DD-2422-46984445D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88100-3A11-B7B9-AE83-19E2EA171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55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E7966-F0DE-4234-C348-B1B1E24F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6ED87-0B08-757E-6179-4E79B0DD6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BB1826-5C94-6B96-B450-23F6DE500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8C826-7AAC-D8C8-32AD-AF23EDC4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9F8C7-7552-ED7A-0E2A-31800CE3B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D0D4A-4F6A-90BB-CEBB-91D9C35C0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81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F7614-5424-EFEA-BA76-3D5866986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0A1B8D-245A-69A1-79BB-FA9531FA29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6DAA4-C58C-BE66-3740-B1311F02C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6EBAA-A7D2-DFEF-1BE8-3894821F7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E7BD8-BCD8-64A7-E12A-53043130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0F572-E1E2-C339-D089-6BD2D73C8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04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1EB51-70D6-1B6D-00B6-824F0AD54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27175F-38BF-7C7D-9C1D-1353EB913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09A08-EA13-168D-FBF2-190104E2E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BAA514-D414-7245-91C8-96F7E2DEACA6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81C1B-3DF5-296B-A040-8322D91936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A98A1-9767-3E9E-EEB5-9DDA66449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98FA6-33A4-824E-AE77-831C5EC73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8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4707-E2D1-05DA-7AF5-DBDFCE861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44417"/>
            <a:ext cx="9144000" cy="965546"/>
          </a:xfrm>
          <a:solidFill>
            <a:schemeClr val="accent1">
              <a:lumMod val="75000"/>
              <a:alpha val="50032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Modelling Antarctic Sea 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7A2F8-C1A6-B5EC-7D0C-AD85348F0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09963"/>
            <a:ext cx="9144000" cy="718171"/>
          </a:xfrm>
          <a:solidFill>
            <a:schemeClr val="accent1">
              <a:lumMod val="75000"/>
              <a:alpha val="50279"/>
            </a:schemeClr>
          </a:solidFill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Andrew Pauling, Inga Smith, Max Thomas, Shona Mackie, Pat Langhorne, Jeff Ridley, </a:t>
            </a:r>
            <a:r>
              <a:rPr lang="en-US" sz="2000" dirty="0" err="1">
                <a:solidFill>
                  <a:schemeClr val="bg1"/>
                </a:solidFill>
              </a:rPr>
              <a:t>Torge</a:t>
            </a:r>
            <a:r>
              <a:rPr lang="en-US" sz="2000" dirty="0">
                <a:solidFill>
                  <a:schemeClr val="bg1"/>
                </a:solidFill>
              </a:rPr>
              <a:t> Martin, David Stevens and the SOFIA Team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C0CE9CB-A6AA-D6BA-4A27-D5CB782BB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0737"/>
            <a:ext cx="1767336" cy="89726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0FEA22F-47B1-5050-F0CD-D86229E7C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338" y="5960736"/>
            <a:ext cx="2236843" cy="89726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EDC93B-9BD2-11E3-53CB-739BBEFCF0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6"/>
          <a:stretch/>
        </p:blipFill>
        <p:spPr>
          <a:xfrm>
            <a:off x="7032182" y="5960736"/>
            <a:ext cx="5159818" cy="89726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E9C874C-BF6F-7C7D-FC29-28A610802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336" y="5934590"/>
            <a:ext cx="3028002" cy="94955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04626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FD073-0A14-96F7-EF06-872317AA4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7783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Impacts of Antarctic meltwater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2EA3-7803-DD3F-8C29-B9A4B84B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13121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Investigated the response of subsurface continental shelf waters to Antarctic meltwater in HadGEM3-GC3.1</a:t>
            </a:r>
          </a:p>
          <a:p>
            <a:r>
              <a:rPr lang="en-US" dirty="0">
                <a:solidFill>
                  <a:schemeClr val="bg1"/>
                </a:solidFill>
              </a:rPr>
              <a:t>Subsurface waters warm in response to fixed meltwater input under the SSP5-8.5 future warming scenario</a:t>
            </a:r>
          </a:p>
          <a:p>
            <a:r>
              <a:rPr lang="en-US" dirty="0">
                <a:solidFill>
                  <a:schemeClr val="bg1"/>
                </a:solidFill>
              </a:rPr>
              <a:t>Additional meltwater resulted in cooling in some regions, warming in others</a:t>
            </a:r>
          </a:p>
          <a:p>
            <a:r>
              <a:rPr lang="en-US" dirty="0">
                <a:solidFill>
                  <a:schemeClr val="bg1"/>
                </a:solidFill>
              </a:rPr>
              <a:t>Continental shelf waters response is dependent on continental shelf properties, climate, and the distribution of input.</a:t>
            </a:r>
          </a:p>
        </p:txBody>
      </p:sp>
      <p:pic>
        <p:nvPicPr>
          <p:cNvPr id="5" name="Picture 4" descr="A collage of different colored maps&#10;&#10;Description automatically generated">
            <a:extLst>
              <a:ext uri="{FF2B5EF4-FFF2-40B4-BE49-F238E27FC236}">
                <a16:creationId xmlns:a16="http://schemas.microsoft.com/office/drawing/2014/main" id="{B9E12D25-D49F-BB3F-5D69-BD73C4F1B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622" y="0"/>
            <a:ext cx="432537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CD4DBC-8349-668C-8AC2-7D04B37EC2AE}"/>
              </a:ext>
            </a:extLst>
          </p:cNvPr>
          <p:cNvSpPr txBox="1"/>
          <p:nvPr/>
        </p:nvSpPr>
        <p:spPr>
          <a:xfrm>
            <a:off x="181627" y="6444641"/>
            <a:ext cx="646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Published in Thomas et al. (2023) </a:t>
            </a:r>
            <a:r>
              <a:rPr lang="en-US" i="1" dirty="0">
                <a:solidFill>
                  <a:schemeClr val="bg1"/>
                </a:solidFill>
              </a:rPr>
              <a:t>Geophysical Research Letters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9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78AA-B195-F550-D5B7-A98E56D5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7199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Impacts of Antarctic meltwater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7E7F-13B9-CEF2-4D23-8C7C8B68D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15501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Historically the impacts of Antarctic meltwater on Antarctic sea ice have varied widely depending on the model used</a:t>
            </a:r>
          </a:p>
          <a:p>
            <a:r>
              <a:rPr lang="en-US" dirty="0">
                <a:solidFill>
                  <a:schemeClr val="bg1"/>
                </a:solidFill>
              </a:rPr>
              <a:t>We are participating in a new international, multi-model intercomparison with standardized meltwater forcing: The Southern Ocean Freshwater Input from Antarctica (SOFIA) Initiative.</a:t>
            </a:r>
          </a:p>
        </p:txBody>
      </p:sp>
      <p:pic>
        <p:nvPicPr>
          <p:cNvPr id="7" name="Picture 6" descr="A blue circle with white text&#10;&#10;Description automatically generated">
            <a:extLst>
              <a:ext uri="{FF2B5EF4-FFF2-40B4-BE49-F238E27FC236}">
                <a16:creationId xmlns:a16="http://schemas.microsoft.com/office/drawing/2014/main" id="{8847F402-A0EC-DE01-2365-14B92705B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607" y="4001293"/>
            <a:ext cx="2856707" cy="2856707"/>
          </a:xfrm>
          <a:prstGeom prst="rect">
            <a:avLst/>
          </a:prstGeom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0F466894-414C-FE3D-D0C5-7775AC0D1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565" y="4001294"/>
            <a:ext cx="6361043" cy="286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0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78AA-B195-F550-D5B7-A98E56D5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972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Impacts of Antarctic meltwater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C3E91A-660E-5D0C-39DC-88BFF657D7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47407" y="1492980"/>
            <a:ext cx="7897186" cy="51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60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78AA-B195-F550-D5B7-A98E56D5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530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Impacts of Antarctic meltwater</a:t>
            </a:r>
          </a:p>
        </p:txBody>
      </p:sp>
      <p:pic>
        <p:nvPicPr>
          <p:cNvPr id="5" name="Picture 4" descr="A group of images of the earth&#10;&#10;Description automatically generated">
            <a:extLst>
              <a:ext uri="{FF2B5EF4-FFF2-40B4-BE49-F238E27FC236}">
                <a16:creationId xmlns:a16="http://schemas.microsoft.com/office/drawing/2014/main" id="{3BFEEFB7-C0F2-CA52-8D41-32A6EBC9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883" y="0"/>
            <a:ext cx="609511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A594D-D3BF-E107-8C99-8303BBADF907}"/>
              </a:ext>
            </a:extLst>
          </p:cNvPr>
          <p:cNvSpPr txBox="1"/>
          <p:nvPr/>
        </p:nvSpPr>
        <p:spPr>
          <a:xfrm>
            <a:off x="838200" y="2075935"/>
            <a:ext cx="49076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Cooling across the Southern Ocean in all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Extends up to New Zealand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Potential to reduce projections of warming when included in models</a:t>
            </a:r>
          </a:p>
        </p:txBody>
      </p:sp>
    </p:spTree>
    <p:extLst>
      <p:ext uri="{BB962C8B-B14F-4D97-AF65-F5344CB8AC3E}">
        <p14:creationId xmlns:p14="http://schemas.microsoft.com/office/powerpoint/2010/main" val="351561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78AA-B195-F550-D5B7-A98E56D5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835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Impacts of Antarctic meltwater</a:t>
            </a:r>
          </a:p>
        </p:txBody>
      </p:sp>
      <p:pic>
        <p:nvPicPr>
          <p:cNvPr id="4" name="Picture 3" descr="A group of maps of the different countries/regions&#10;&#10;Description automatically generated with medium confidence">
            <a:extLst>
              <a:ext uri="{FF2B5EF4-FFF2-40B4-BE49-F238E27FC236}">
                <a16:creationId xmlns:a16="http://schemas.microsoft.com/office/drawing/2014/main" id="{C683D045-F6A4-2CA3-FCAC-65958FCFB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14656"/>
            <a:ext cx="12192000" cy="3543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EFE60E-4D84-CFFF-8B83-34D2BA47990E}"/>
              </a:ext>
            </a:extLst>
          </p:cNvPr>
          <p:cNvSpPr txBox="1"/>
          <p:nvPr/>
        </p:nvSpPr>
        <p:spPr>
          <a:xfrm>
            <a:off x="908222" y="1569308"/>
            <a:ext cx="11053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Cooling of between 0.25 and 0.65ºC depending on the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Highlights the importance of these model intercomparisons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NOTE: this is an </a:t>
            </a:r>
            <a:r>
              <a:rPr lang="en-US" sz="2800" dirty="0" err="1">
                <a:solidFill>
                  <a:schemeClr val="bg1"/>
                </a:solidFill>
              </a:rPr>
              <a:t>idealised</a:t>
            </a:r>
            <a:r>
              <a:rPr lang="en-US" sz="2800" dirty="0">
                <a:solidFill>
                  <a:schemeClr val="bg1"/>
                </a:solidFill>
              </a:rPr>
              <a:t> experiment and does not correspond to a future projection</a:t>
            </a:r>
          </a:p>
        </p:txBody>
      </p:sp>
    </p:spTree>
    <p:extLst>
      <p:ext uri="{BB962C8B-B14F-4D97-AF65-F5344CB8AC3E}">
        <p14:creationId xmlns:p14="http://schemas.microsoft.com/office/powerpoint/2010/main" val="20351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78AA-B195-F550-D5B7-A98E56D55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83578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 and 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EFE60E-4D84-CFFF-8B83-34D2BA47990E}"/>
              </a:ext>
            </a:extLst>
          </p:cNvPr>
          <p:cNvSpPr txBox="1"/>
          <p:nvPr/>
        </p:nvSpPr>
        <p:spPr>
          <a:xfrm>
            <a:off x="908222" y="1569308"/>
            <a:ext cx="100831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Meltwater from the Antarctic ice sheet is an important missing process in climate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Has important implications for Antarctica and New Zealand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Model intercomparison project critical for quantifying uncertainty in model projections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Meltwater proposed to be included in CMIP7. We are involved.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Future scenarios including Antarctic meltwater being completed now. Results coming soon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4451088-3440-716E-DB51-88DEC3F21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60737"/>
            <a:ext cx="1767336" cy="897263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D86688F0-DE06-DD0A-2607-D5D300FA0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338" y="5960736"/>
            <a:ext cx="2236843" cy="897264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B2E0C3F-F91B-8F45-AED4-D256C400E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66"/>
          <a:stretch/>
        </p:blipFill>
        <p:spPr>
          <a:xfrm>
            <a:off x="7032182" y="5960736"/>
            <a:ext cx="5159818" cy="89726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2FC6028-C802-09A1-83A6-4FAA77FE27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336" y="5934590"/>
            <a:ext cx="3028002" cy="94955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678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68D-2072-8C44-6CCD-26307514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sea 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51C90-80A2-F1EC-CD0E-F7024616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5677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Frozen seawater at the ocean surface</a:t>
            </a:r>
          </a:p>
          <a:p>
            <a:r>
              <a:rPr lang="en-US" dirty="0">
                <a:solidFill>
                  <a:schemeClr val="bg1"/>
                </a:solidFill>
              </a:rPr>
              <a:t>Formed from salt water</a:t>
            </a:r>
          </a:p>
          <a:p>
            <a:r>
              <a:rPr lang="en-US" dirty="0">
                <a:solidFill>
                  <a:schemeClr val="bg1"/>
                </a:solidFill>
              </a:rPr>
              <a:t>Typically about 1-2 m thick</a:t>
            </a:r>
          </a:p>
          <a:p>
            <a:r>
              <a:rPr lang="en-US" dirty="0">
                <a:solidFill>
                  <a:schemeClr val="bg1"/>
                </a:solidFill>
              </a:rPr>
              <a:t>Varies between 2 and 20 million km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annually (a variation of more than 60 times the size of NZ)</a:t>
            </a:r>
          </a:p>
        </p:txBody>
      </p:sp>
      <p:pic>
        <p:nvPicPr>
          <p:cNvPr id="6" name="Picture 5" descr="A graph of the ice age&#10;&#10;Description automatically generated with medium confidence">
            <a:extLst>
              <a:ext uri="{FF2B5EF4-FFF2-40B4-BE49-F238E27FC236}">
                <a16:creationId xmlns:a16="http://schemas.microsoft.com/office/drawing/2014/main" id="{65403D41-08E8-F5A4-D9E7-1B8439DA1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3877" y="1338470"/>
            <a:ext cx="6702105" cy="4468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CE7FAB-4789-51EC-8B2B-9E5CF4F6DDFA}"/>
              </a:ext>
            </a:extLst>
          </p:cNvPr>
          <p:cNvSpPr txBox="1"/>
          <p:nvPr/>
        </p:nvSpPr>
        <p:spPr>
          <a:xfrm>
            <a:off x="8734929" y="6488668"/>
            <a:ext cx="348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Figure from https://</a:t>
            </a:r>
            <a:r>
              <a:rPr lang="en-US" dirty="0" err="1">
                <a:solidFill>
                  <a:schemeClr val="bg1"/>
                </a:solidFill>
              </a:rPr>
              <a:t>zacklabe.com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3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68D-2072-8C44-6CCD-26307514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sea ice?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51C90-80A2-F1EC-CD0E-F7024616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5677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Arctic sea ice has declined steadily</a:t>
            </a:r>
          </a:p>
          <a:p>
            <a:r>
              <a:rPr lang="en-US" dirty="0">
                <a:solidFill>
                  <a:schemeClr val="bg1"/>
                </a:solidFill>
              </a:rPr>
              <a:t>Antarctic sea ice increased slightly from 1979-2015, and has declined sharply since</a:t>
            </a:r>
          </a:p>
          <a:p>
            <a:r>
              <a:rPr lang="en-US" dirty="0">
                <a:solidFill>
                  <a:schemeClr val="bg1"/>
                </a:solidFill>
              </a:rPr>
              <a:t>Models do not reproduce Antarctic sea ice well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140161-55CF-63AA-50FF-708AEF8044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34536" y="1385687"/>
            <a:ext cx="6258912" cy="423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day_animation.mp4">
            <a:hlinkClick r:id="" action="ppaction://media"/>
            <a:extLst>
              <a:ext uri="{FF2B5EF4-FFF2-40B4-BE49-F238E27FC236}">
                <a16:creationId xmlns:a16="http://schemas.microsoft.com/office/drawing/2014/main" id="{8A87CA7B-14B2-5289-8783-5EF51126A2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026" y="0"/>
            <a:ext cx="10349948" cy="689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68D-2072-8C44-6CCD-26307514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the Antarctic ice sheet?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51C90-80A2-F1EC-CD0E-F7024616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5677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Freshwater ice formed by compacting snow over hundreds of thousands of years</a:t>
            </a:r>
          </a:p>
          <a:p>
            <a:r>
              <a:rPr lang="en-US" dirty="0">
                <a:solidFill>
                  <a:schemeClr val="bg1"/>
                </a:solidFill>
              </a:rPr>
              <a:t>Several </a:t>
            </a:r>
            <a:r>
              <a:rPr lang="en-US" dirty="0" err="1">
                <a:solidFill>
                  <a:schemeClr val="bg1"/>
                </a:solidFill>
              </a:rPr>
              <a:t>kilometres</a:t>
            </a:r>
            <a:r>
              <a:rPr lang="en-US" dirty="0">
                <a:solidFill>
                  <a:schemeClr val="bg1"/>
                </a:solidFill>
              </a:rPr>
              <a:t> thick</a:t>
            </a:r>
          </a:p>
          <a:p>
            <a:r>
              <a:rPr lang="en-GB" dirty="0">
                <a:solidFill>
                  <a:schemeClr val="bg1"/>
                </a:solidFill>
              </a:rPr>
              <a:t>Loses mass by calving icebergs and basal melting of ice shelves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E7FAB-4789-51EC-8B2B-9E5CF4F6DDFA}"/>
              </a:ext>
            </a:extLst>
          </p:cNvPr>
          <p:cNvSpPr txBox="1"/>
          <p:nvPr/>
        </p:nvSpPr>
        <p:spPr>
          <a:xfrm>
            <a:off x="9053320" y="6488668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Figure from Swart et al. (2023)</a:t>
            </a:r>
          </a:p>
        </p:txBody>
      </p:sp>
      <p:pic>
        <p:nvPicPr>
          <p:cNvPr id="5" name="Picture 4" descr="A diagram of a solid melting ice and a model&#10;&#10;Description automatically generated with medium confidence">
            <a:extLst>
              <a:ext uri="{FF2B5EF4-FFF2-40B4-BE49-F238E27FC236}">
                <a16:creationId xmlns:a16="http://schemas.microsoft.com/office/drawing/2014/main" id="{28DA7363-3CEA-B6A5-5710-D0D8F0325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599"/>
          <a:stretch/>
        </p:blipFill>
        <p:spPr>
          <a:xfrm>
            <a:off x="5456229" y="1825625"/>
            <a:ext cx="6557400" cy="376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9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68D-2072-8C44-6CCD-26307514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51C90-80A2-F1EC-CD0E-F7024616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5677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Climate models do not have real ice sheets</a:t>
            </a:r>
          </a:p>
          <a:p>
            <a:r>
              <a:rPr lang="en-US" dirty="0">
                <a:solidFill>
                  <a:schemeClr val="bg1"/>
                </a:solidFill>
              </a:rPr>
              <a:t>Treat the ice sheet as land with snow on top</a:t>
            </a:r>
          </a:p>
          <a:p>
            <a:r>
              <a:rPr lang="en-US" dirty="0">
                <a:solidFill>
                  <a:schemeClr val="bg1"/>
                </a:solidFill>
              </a:rPr>
              <a:t>Antarctica cannot gain or lose mass</a:t>
            </a:r>
          </a:p>
          <a:p>
            <a:r>
              <a:rPr lang="en-GB" dirty="0">
                <a:solidFill>
                  <a:schemeClr val="bg1"/>
                </a:solidFill>
              </a:rPr>
              <a:t>In reality, it’s losing mass</a:t>
            </a:r>
          </a:p>
          <a:p>
            <a:r>
              <a:rPr lang="en-GB" dirty="0">
                <a:solidFill>
                  <a:schemeClr val="bg1"/>
                </a:solidFill>
              </a:rPr>
              <a:t>Missing source of freshwater to the Southern Ocean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E7FAB-4789-51EC-8B2B-9E5CF4F6DDFA}"/>
              </a:ext>
            </a:extLst>
          </p:cNvPr>
          <p:cNvSpPr txBox="1"/>
          <p:nvPr/>
        </p:nvSpPr>
        <p:spPr>
          <a:xfrm>
            <a:off x="9053320" y="6488668"/>
            <a:ext cx="313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Figure from Swart et al. (2023)</a:t>
            </a:r>
          </a:p>
        </p:txBody>
      </p:sp>
      <p:pic>
        <p:nvPicPr>
          <p:cNvPr id="6" name="Picture 5" descr="A diagram of a solid melting ice and a model&#10;&#10;Description automatically generated with medium confidence">
            <a:extLst>
              <a:ext uri="{FF2B5EF4-FFF2-40B4-BE49-F238E27FC236}">
                <a16:creationId xmlns:a16="http://schemas.microsoft.com/office/drawing/2014/main" id="{C1C0934C-4147-9376-3298-6256918985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13"/>
          <a:stretch/>
        </p:blipFill>
        <p:spPr>
          <a:xfrm>
            <a:off x="5466008" y="1848678"/>
            <a:ext cx="6659390" cy="342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BD68D-2072-8C44-6CCD-26307514B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Why does it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51C90-80A2-F1EC-CD0E-F7024616A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4567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Adding fresh water cools the ocean surface</a:t>
            </a:r>
          </a:p>
          <a:p>
            <a:r>
              <a:rPr lang="en-US" dirty="0">
                <a:solidFill>
                  <a:schemeClr val="bg1"/>
                </a:solidFill>
              </a:rPr>
              <a:t>Results in more sea ice</a:t>
            </a:r>
          </a:p>
          <a:p>
            <a:r>
              <a:rPr lang="en-US" dirty="0">
                <a:solidFill>
                  <a:schemeClr val="bg1"/>
                </a:solidFill>
              </a:rPr>
              <a:t>Effect spreads far beyond Antarctica</a:t>
            </a:r>
          </a:p>
          <a:p>
            <a:r>
              <a:rPr lang="en-US" dirty="0">
                <a:solidFill>
                  <a:schemeClr val="bg1"/>
                </a:solidFill>
              </a:rPr>
              <a:t>Including it may result in less warming for NZ than current future projections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CE7FAB-4789-51EC-8B2B-9E5CF4F6DDFA}"/>
              </a:ext>
            </a:extLst>
          </p:cNvPr>
          <p:cNvSpPr txBox="1"/>
          <p:nvPr/>
        </p:nvSpPr>
        <p:spPr>
          <a:xfrm>
            <a:off x="9053320" y="6488668"/>
            <a:ext cx="3090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Figure from Dong et al. (2022)</a:t>
            </a:r>
          </a:p>
        </p:txBody>
      </p:sp>
      <p:pic>
        <p:nvPicPr>
          <p:cNvPr id="5" name="Picture 4" descr="A group of maps showing the weather&#10;&#10;Description automatically generated with medium confidence">
            <a:extLst>
              <a:ext uri="{FF2B5EF4-FFF2-40B4-BE49-F238E27FC236}">
                <a16:creationId xmlns:a16="http://schemas.microsoft.com/office/drawing/2014/main" id="{B4D96E00-46E8-1CCF-4D13-B5780971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6" t="33952"/>
          <a:stretch/>
        </p:blipFill>
        <p:spPr>
          <a:xfrm>
            <a:off x="6096000" y="570867"/>
            <a:ext cx="5970104" cy="59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9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D30B-E7AF-3A9E-4E11-AF01D8FE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63016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Grease ice </a:t>
            </a:r>
            <a:r>
              <a:rPr lang="en-US" dirty="0" err="1">
                <a:solidFill>
                  <a:schemeClr val="bg1"/>
                </a:solidFill>
              </a:rPr>
              <a:t>parameterisation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5C31A-45F9-2558-7863-024E7416E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80767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Implemented a new parameterization for grease ice formation and herding in the Community Ice </a:t>
            </a:r>
            <a:r>
              <a:rPr lang="en-US" dirty="0" err="1">
                <a:solidFill>
                  <a:schemeClr val="bg1"/>
                </a:solidFill>
              </a:rPr>
              <a:t>CodE</a:t>
            </a:r>
            <a:r>
              <a:rPr lang="en-US" dirty="0">
                <a:solidFill>
                  <a:schemeClr val="bg1"/>
                </a:solidFill>
              </a:rPr>
              <a:t> (CICE) sea ice model</a:t>
            </a:r>
          </a:p>
          <a:p>
            <a:r>
              <a:rPr lang="en-US" dirty="0">
                <a:solidFill>
                  <a:schemeClr val="bg1"/>
                </a:solidFill>
              </a:rPr>
              <a:t>Tested the impact in the HadGEM3-GC3.1 climate model, the physical core of NZESM</a:t>
            </a:r>
          </a:p>
          <a:p>
            <a:r>
              <a:rPr lang="en-US" dirty="0">
                <a:solidFill>
                  <a:schemeClr val="bg1"/>
                </a:solidFill>
              </a:rPr>
              <a:t>Results in thicker sea ice in the Arctic. </a:t>
            </a:r>
          </a:p>
          <a:p>
            <a:r>
              <a:rPr lang="en-US" dirty="0">
                <a:solidFill>
                  <a:schemeClr val="bg1"/>
                </a:solidFill>
              </a:rPr>
              <a:t>Local effects in the Antarctic but little overall impact to total sea ice volume</a:t>
            </a:r>
          </a:p>
        </p:txBody>
      </p:sp>
      <p:pic>
        <p:nvPicPr>
          <p:cNvPr id="5" name="Picture 4" descr="A diagram of a cat and a cat&#10;&#10;Description automatically generated">
            <a:extLst>
              <a:ext uri="{FF2B5EF4-FFF2-40B4-BE49-F238E27FC236}">
                <a16:creationId xmlns:a16="http://schemas.microsoft.com/office/drawing/2014/main" id="{65A49F89-5D90-A6D6-FF0A-0954F3FD1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477" y="256153"/>
            <a:ext cx="5402658" cy="2599985"/>
          </a:xfrm>
          <a:prstGeom prst="rect">
            <a:avLst/>
          </a:prstGeom>
        </p:spPr>
      </p:pic>
      <p:pic>
        <p:nvPicPr>
          <p:cNvPr id="7" name="Picture 6" descr="A different seasons of the year&#10;&#10;Description automatically generated with medium confidence">
            <a:extLst>
              <a:ext uri="{FF2B5EF4-FFF2-40B4-BE49-F238E27FC236}">
                <a16:creationId xmlns:a16="http://schemas.microsoft.com/office/drawing/2014/main" id="{FD95A045-DAFE-A06C-E01E-BE4F85F5AE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242"/>
          <a:stretch/>
        </p:blipFill>
        <p:spPr>
          <a:xfrm>
            <a:off x="7321606" y="2999984"/>
            <a:ext cx="4212400" cy="38580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904E78-063E-EBB5-B434-FA2DAB17D931}"/>
              </a:ext>
            </a:extLst>
          </p:cNvPr>
          <p:cNvSpPr txBox="1"/>
          <p:nvPr/>
        </p:nvSpPr>
        <p:spPr>
          <a:xfrm>
            <a:off x="0" y="6492875"/>
            <a:ext cx="407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Published in Mackie et al. (2020) </a:t>
            </a:r>
            <a:r>
              <a:rPr lang="en-US" i="1" dirty="0">
                <a:solidFill>
                  <a:schemeClr val="bg1"/>
                </a:solidFill>
              </a:rPr>
              <a:t>JAMES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3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B42B-A18A-932E-C9ED-F7AD61F0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76994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Impacts of Antarctic meltwater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7969E-AF4F-63A8-1EB0-0347A80EF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8243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Tested impact of ice shelf and iceberg melt under </a:t>
            </a:r>
            <a:r>
              <a:rPr lang="en-US" dirty="0" err="1">
                <a:solidFill>
                  <a:schemeClr val="bg1"/>
                </a:solidFill>
              </a:rPr>
              <a:t>piControl</a:t>
            </a:r>
            <a:r>
              <a:rPr lang="en-US" dirty="0">
                <a:solidFill>
                  <a:schemeClr val="bg1"/>
                </a:solidFill>
              </a:rPr>
              <a:t> and 1%CO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scenarios</a:t>
            </a:r>
          </a:p>
          <a:p>
            <a:r>
              <a:rPr lang="en-US" dirty="0">
                <a:solidFill>
                  <a:schemeClr val="bg1"/>
                </a:solidFill>
              </a:rPr>
              <a:t>Found differing effects of meltwater depending on whether it comes from ice shelf or iceberg melt</a:t>
            </a:r>
          </a:p>
          <a:p>
            <a:r>
              <a:rPr lang="en-US" dirty="0">
                <a:solidFill>
                  <a:schemeClr val="bg1"/>
                </a:solidFill>
              </a:rPr>
              <a:t>Increasing meltwater input is sufficient to offset the sea ice decline in 1%CO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Adding meltwater enhances projected decline in Antarctic Bottom Water formation</a:t>
            </a:r>
          </a:p>
        </p:txBody>
      </p:sp>
      <p:pic>
        <p:nvPicPr>
          <p:cNvPr id="7" name="Picture 6" descr="A graph of 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7290392E-87DE-A8C3-F51C-EE7EDBB50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194" y="3489483"/>
            <a:ext cx="4676806" cy="3368517"/>
          </a:xfrm>
          <a:prstGeom prst="rect">
            <a:avLst/>
          </a:prstGeom>
        </p:spPr>
      </p:pic>
      <p:pic>
        <p:nvPicPr>
          <p:cNvPr id="9" name="Picture 8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A02FD36F-5611-54CB-2F30-9AD4A01F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803" y="150311"/>
            <a:ext cx="5519197" cy="2746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E5B208-EA9F-9F63-4816-CA9E8C3F1734}"/>
              </a:ext>
            </a:extLst>
          </p:cNvPr>
          <p:cNvSpPr txBox="1"/>
          <p:nvPr/>
        </p:nvSpPr>
        <p:spPr>
          <a:xfrm>
            <a:off x="131523" y="6482219"/>
            <a:ext cx="606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Published in Mackie et al. (2020a, 2020b) </a:t>
            </a:r>
            <a:r>
              <a:rPr lang="en-US" i="1" dirty="0">
                <a:solidFill>
                  <a:schemeClr val="bg1"/>
                </a:solidFill>
              </a:rPr>
              <a:t>Journal of Climate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5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94A3DA7CD12E4B8A3AA1A6E41C3020" ma:contentTypeVersion="15" ma:contentTypeDescription="Create a new document." ma:contentTypeScope="" ma:versionID="38d47c59e3548e816743e582eb89e9d7">
  <xsd:schema xmlns:xsd="http://www.w3.org/2001/XMLSchema" xmlns:xs="http://www.w3.org/2001/XMLSchema" xmlns:p="http://schemas.microsoft.com/office/2006/metadata/properties" xmlns:ns2="828604c7-6ba0-4ac5-848e-951e775aedcf" xmlns:ns3="b3dcec18-26a5-4a68-bd84-b7a6f4ff47a2" xmlns:ns4="a86e351f-7290-45ec-9de9-b8537a1bba3b" targetNamespace="http://schemas.microsoft.com/office/2006/metadata/properties" ma:root="true" ma:fieldsID="0016e6bcf25a1527f9583fbfa5a1ee21" ns2:_="" ns3:_="" ns4:_="">
    <xsd:import namespace="828604c7-6ba0-4ac5-848e-951e775aedcf"/>
    <xsd:import namespace="b3dcec18-26a5-4a68-bd84-b7a6f4ff47a2"/>
    <xsd:import namespace="a86e351f-7290-45ec-9de9-b8537a1bba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604c7-6ba0-4ac5-848e-951e775aedc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cec18-26a5-4a68-bd84-b7a6f4ff47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d402dad-bc19-4233-a646-55cef55da4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e351f-7290-45ec-9de9-b8537a1bba3b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5bef9bae-034e-42f6-bc1e-253bb6eeaf96}" ma:internalName="TaxCatchAll" ma:showField="CatchAllData" ma:web="828604c7-6ba0-4ac5-848e-951e775aed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3dcec18-26a5-4a68-bd84-b7a6f4ff47a2">
      <Terms xmlns="http://schemas.microsoft.com/office/infopath/2007/PartnerControls"/>
    </lcf76f155ced4ddcb4097134ff3c332f>
    <TaxCatchAll xmlns="a86e351f-7290-45ec-9de9-b8537a1bba3b" xsi:nil="true"/>
  </documentManagement>
</p:properties>
</file>

<file path=customXml/itemProps1.xml><?xml version="1.0" encoding="utf-8"?>
<ds:datastoreItem xmlns:ds="http://schemas.openxmlformats.org/officeDocument/2006/customXml" ds:itemID="{712235D1-6868-45B1-A9D5-0992FEDC57FD}"/>
</file>

<file path=customXml/itemProps2.xml><?xml version="1.0" encoding="utf-8"?>
<ds:datastoreItem xmlns:ds="http://schemas.openxmlformats.org/officeDocument/2006/customXml" ds:itemID="{58A76BDA-F11C-4FDC-BED4-523E886AE65D}"/>
</file>

<file path=customXml/itemProps3.xml><?xml version="1.0" encoding="utf-8"?>
<ds:datastoreItem xmlns:ds="http://schemas.openxmlformats.org/officeDocument/2006/customXml" ds:itemID="{40526843-6A52-477E-A46B-C3B584CBA7D1}"/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645</Words>
  <Application>Microsoft Office PowerPoint</Application>
  <PresentationFormat>Widescreen</PresentationFormat>
  <Paragraphs>68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Modelling Antarctic Sea Ice</vt:lpstr>
      <vt:lpstr>What is sea ice?</vt:lpstr>
      <vt:lpstr>What is sea ice?</vt:lpstr>
      <vt:lpstr>PowerPoint Presentation</vt:lpstr>
      <vt:lpstr>What is the Antarctic ice sheet?</vt:lpstr>
      <vt:lpstr>What is the problem?</vt:lpstr>
      <vt:lpstr>Why does it matter?</vt:lpstr>
      <vt:lpstr>Grease ice parameterisation</vt:lpstr>
      <vt:lpstr>Impacts of Antarctic meltwater</vt:lpstr>
      <vt:lpstr>Impacts of Antarctic meltwater</vt:lpstr>
      <vt:lpstr>Impacts of Antarctic meltwater</vt:lpstr>
      <vt:lpstr>Impacts of Antarctic meltwater</vt:lpstr>
      <vt:lpstr>Impacts of Antarctic meltwater</vt:lpstr>
      <vt:lpstr>Impacts of Antarctic meltwater</vt:lpstr>
      <vt:lpstr>Summary and Future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Modelling Antarctic Sea Ice</dc:title>
  <dc:creator>Andrew Pauling</dc:creator>
  <cp:lastModifiedBy>Andrew Pauling</cp:lastModifiedBy>
  <cp:revision>3</cp:revision>
  <dcterms:created xsi:type="dcterms:W3CDTF">2024-05-21T04:06:55Z</dcterms:created>
  <dcterms:modified xsi:type="dcterms:W3CDTF">2024-05-23T01:57:05Z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0x010100CD94A3DA7CD12E4B8A3AA1A6E41C3020</vt:lpwstr>
  </property>
</Properties>
</file>